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48" r:id="rId3"/>
    <p:sldMasterId id="2147483772" r:id="rId4"/>
  </p:sldMasterIdLst>
  <p:notesMasterIdLst>
    <p:notesMasterId r:id="rId14"/>
  </p:notesMasterIdLst>
  <p:sldIdLst>
    <p:sldId id="310" r:id="rId5"/>
    <p:sldId id="291" r:id="rId6"/>
    <p:sldId id="266" r:id="rId7"/>
    <p:sldId id="267" r:id="rId8"/>
    <p:sldId id="262" r:id="rId9"/>
    <p:sldId id="274" r:id="rId10"/>
    <p:sldId id="315" r:id="rId11"/>
    <p:sldId id="285" r:id="rId12"/>
    <p:sldId id="316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89BC"/>
    <a:srgbClr val="BA4242"/>
    <a:srgbClr val="E923CD"/>
    <a:srgbClr val="FE76E1"/>
    <a:srgbClr val="F9C5EE"/>
    <a:srgbClr val="FB5A04"/>
    <a:srgbClr val="86143F"/>
    <a:srgbClr val="EB21B1"/>
    <a:srgbClr val="A0108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3C3C9-DBAC-4B1C-A267-3101628BE8FE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9E32-EED2-4902-A910-52AA0EB9C3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70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FA01BA84-355C-4CC5-9C63-524DEC59D9ED}" type="slidenum">
              <a:rPr lang="en-US" altLang="ja-JP" sz="1200">
                <a:solidFill>
                  <a:prstClr val="black"/>
                </a:solidFill>
              </a:rPr>
              <a:pPr/>
              <a:t>2</a:t>
            </a:fld>
            <a:endParaRPr lang="en-US" altLang="ja-JP" sz="1200">
              <a:solidFill>
                <a:prstClr val="black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309" y="4343436"/>
            <a:ext cx="5805383" cy="4539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itchFamily="34" charset="0"/>
              <a:ea typeface="ＭＳ Ｐ明朝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232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F4EE2AD9-34A9-41F2-BC6A-C0BFC14317B6}" type="slidenum">
              <a:rPr lang="en-US" altLang="ja-JP" sz="1200">
                <a:latin typeface="Calibri" pitchFamily="34" charset="0"/>
              </a:rPr>
              <a:pPr/>
              <a:t>3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42" y="4343437"/>
            <a:ext cx="5027920" cy="411414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ja-JP" dirty="0">
              <a:solidFill>
                <a:schemeClr val="tx1"/>
              </a:solidFill>
              <a:latin typeface="ＭＳ ゴシック" pitchFamily="49" charset="-128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7660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fld id="{183B9DBB-8EC3-4514-B945-DEDF5CD5AF28}" type="slidenum">
              <a:rPr lang="en-US" altLang="ja-JP" sz="1200"/>
              <a:pPr/>
              <a:t>4</a:t>
            </a:fld>
            <a:endParaRPr lang="en-US" altLang="ja-JP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>
              <a:latin typeface="Arial" pitchFamily="34" charset="0"/>
            </a:endParaRPr>
          </a:p>
          <a:p>
            <a:endParaRPr lang="en-US" altLang="ja-JP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2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SASP,PSL</a:t>
            </a:r>
            <a:r>
              <a:rPr kumimoji="1" lang="en-US" altLang="ja-JP" baseline="0" dirty="0"/>
              <a:t> 1960’</a:t>
            </a:r>
            <a:r>
              <a:rPr kumimoji="1" lang="ja-JP" altLang="en-US" baseline="0" dirty="0"/>
              <a:t>～</a:t>
            </a:r>
            <a:endParaRPr kumimoji="1" lang="en-US" altLang="ja-JP" baseline="0" dirty="0"/>
          </a:p>
          <a:p>
            <a:r>
              <a:rPr kumimoji="1" lang="ja-JP" altLang="en-US" baseline="0" dirty="0"/>
              <a:t>ペンタサ　</a:t>
            </a:r>
            <a:r>
              <a:rPr kumimoji="1" lang="en-US" altLang="ja-JP" baseline="0" dirty="0"/>
              <a:t>1996</a:t>
            </a:r>
            <a:r>
              <a:rPr kumimoji="1" lang="ja-JP" altLang="en-US" baseline="0" dirty="0"/>
              <a:t>　　</a:t>
            </a:r>
            <a:r>
              <a:rPr kumimoji="1" lang="en-US" altLang="ja-JP" baseline="0" dirty="0"/>
              <a:t>CAP2000</a:t>
            </a:r>
            <a:r>
              <a:rPr kumimoji="1" lang="ja-JP" altLang="en-US" baseline="0" dirty="0"/>
              <a:t>年～　　</a:t>
            </a:r>
            <a:r>
              <a:rPr kumimoji="1" lang="en-US" altLang="ja-JP" baseline="0" dirty="0"/>
              <a:t>IM2006</a:t>
            </a:r>
            <a:r>
              <a:rPr kumimoji="1" lang="ja-JP" altLang="en-US" baseline="0" dirty="0"/>
              <a:t>年～　　</a:t>
            </a:r>
            <a:r>
              <a:rPr kumimoji="1" lang="en-US" altLang="ja-JP" baseline="0" dirty="0"/>
              <a:t>IFX2002</a:t>
            </a:r>
            <a:r>
              <a:rPr kumimoji="1" lang="ja-JP" altLang="en-US" baseline="0" dirty="0"/>
              <a:t>年～</a:t>
            </a:r>
            <a:endParaRPr kumimoji="1" lang="en-US" altLang="ja-JP" baseline="0" dirty="0"/>
          </a:p>
          <a:p>
            <a:r>
              <a:rPr kumimoji="1" lang="ja-JP" altLang="en-US" baseline="0" dirty="0"/>
              <a:t>アサコール</a:t>
            </a:r>
            <a:r>
              <a:rPr kumimoji="1" lang="en-US" altLang="ja-JP" baseline="0" dirty="0"/>
              <a:t>2009</a:t>
            </a:r>
            <a:r>
              <a:rPr kumimoji="1" lang="ja-JP" altLang="en-US" baseline="0" dirty="0"/>
              <a:t>年～　　タクロ</a:t>
            </a:r>
            <a:r>
              <a:rPr kumimoji="1" lang="en-US" altLang="ja-JP" baseline="0" dirty="0"/>
              <a:t>2009</a:t>
            </a:r>
            <a:r>
              <a:rPr kumimoji="1" lang="ja-JP" altLang="en-US" baseline="0" dirty="0"/>
              <a:t>年～</a:t>
            </a:r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0A88-D9DD-40FA-86D8-72155B38F7CF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21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8361-86B3-4B4B-B5A7-9099BC97514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42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瘢痕化した潰瘍に絨毛まで再生</a:t>
            </a:r>
            <a:r>
              <a:rPr kumimoji="1" lang="en-US" altLang="ja-JP" dirty="0"/>
              <a:t>!!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90A88-D9DD-40FA-86D8-72155B38F7CF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5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8361-86B3-4B4B-B5A7-9099BC97514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6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7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8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271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" y="1917700"/>
            <a:ext cx="1763713" cy="2735263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88" tIns="32144" rIns="64288" bIns="32144" anchor="ctr"/>
          <a:lstStyle/>
          <a:p>
            <a:pPr algn="ctr"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749427" y="1917700"/>
            <a:ext cx="7394575" cy="2735263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88" tIns="32144" rIns="64288" bIns="32144" anchor="ctr"/>
          <a:lstStyle/>
          <a:p>
            <a:pPr algn="ctr"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665" y="2014540"/>
            <a:ext cx="6948487" cy="1152525"/>
          </a:xfrm>
        </p:spPr>
        <p:txBody>
          <a:bodyPr anchor="t"/>
          <a:lstStyle>
            <a:lvl1pPr>
              <a:defRPr sz="3800"/>
            </a:lvl1pPr>
          </a:lstStyle>
          <a:p>
            <a:pPr lv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3250" y="3238500"/>
            <a:ext cx="6946900" cy="576263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ja-JP" altLang="en-US" noProof="0"/>
              <a:t>マスター サブタイトルの書式設定</a:t>
            </a:r>
          </a:p>
        </p:txBody>
      </p:sp>
      <p:pic>
        <p:nvPicPr>
          <p:cNvPr id="12304" name="Picture 16" descr="logomar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4640"/>
            <a:ext cx="3313112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7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9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54" indent="0">
              <a:buNone/>
              <a:defRPr sz="2000"/>
            </a:lvl2pPr>
            <a:lvl3pPr marL="914306" indent="0">
              <a:buNone/>
              <a:defRPr sz="1800"/>
            </a:lvl3pPr>
            <a:lvl4pPr marL="1371460" indent="0">
              <a:buNone/>
              <a:defRPr sz="1600"/>
            </a:lvl4pPr>
            <a:lvl5pPr marL="1828613" indent="0">
              <a:buNone/>
              <a:defRPr sz="1600"/>
            </a:lvl5pPr>
            <a:lvl6pPr marL="2285766" indent="0">
              <a:buNone/>
              <a:defRPr sz="1600"/>
            </a:lvl6pPr>
            <a:lvl7pPr marL="2742920" indent="0">
              <a:buNone/>
              <a:defRPr sz="1600"/>
            </a:lvl7pPr>
            <a:lvl8pPr marL="3200072" indent="0">
              <a:buNone/>
              <a:defRPr sz="1600"/>
            </a:lvl8pPr>
            <a:lvl9pPr marL="3657226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7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79389" y="1125539"/>
            <a:ext cx="4316412" cy="49672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125539"/>
            <a:ext cx="4316413" cy="496728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6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7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64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6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6" indent="0">
              <a:buNone/>
              <a:defRPr sz="1200"/>
            </a:lvl3pPr>
            <a:lvl4pPr marL="1371460" indent="0">
              <a:buNone/>
              <a:defRPr sz="1000"/>
            </a:lvl4pPr>
            <a:lvl5pPr marL="1828613" indent="0">
              <a:buNone/>
              <a:defRPr sz="1000"/>
            </a:lvl5pPr>
            <a:lvl6pPr marL="2285766" indent="0">
              <a:buNone/>
              <a:defRPr sz="1000"/>
            </a:lvl6pPr>
            <a:lvl7pPr marL="2742920" indent="0">
              <a:buNone/>
              <a:defRPr sz="1000"/>
            </a:lvl7pPr>
            <a:lvl8pPr marL="3200072" indent="0">
              <a:buNone/>
              <a:defRPr sz="1000"/>
            </a:lvl8pPr>
            <a:lvl9pPr marL="365722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0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5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r>
              <a:rPr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6" indent="0">
              <a:buNone/>
              <a:defRPr sz="1200"/>
            </a:lvl3pPr>
            <a:lvl4pPr marL="1371460" indent="0">
              <a:buNone/>
              <a:defRPr sz="1000"/>
            </a:lvl4pPr>
            <a:lvl5pPr marL="1828613" indent="0">
              <a:buNone/>
              <a:defRPr sz="1000"/>
            </a:lvl5pPr>
            <a:lvl6pPr marL="2285766" indent="0">
              <a:buNone/>
              <a:defRPr sz="1000"/>
            </a:lvl6pPr>
            <a:lvl7pPr marL="2742920" indent="0">
              <a:buNone/>
              <a:defRPr sz="1000"/>
            </a:lvl7pPr>
            <a:lvl8pPr marL="3200072" indent="0">
              <a:buNone/>
              <a:defRPr sz="1000"/>
            </a:lvl8pPr>
            <a:lvl9pPr marL="3657226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1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8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2" y="404813"/>
            <a:ext cx="2195513" cy="568801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388" y="404813"/>
            <a:ext cx="6437312" cy="568801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en-US" altLang="ja-JP" smtClean="0">
                <a:solidFill>
                  <a:srgbClr val="FFFFFF"/>
                </a:solidFill>
              </a:rPr>
              <a:pPr/>
              <a:t>‹#›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99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553641" y="1446609"/>
            <a:ext cx="8036719" cy="2232422"/>
          </a:xfrm>
          <a:prstGeom prst="rect">
            <a:avLst/>
          </a:prstGeom>
          <a:ln>
            <a:miter lim="400000"/>
          </a:ln>
        </p:spPr>
        <p:txBody>
          <a:bodyPr lIns="0" tIns="0" rIns="0" bIns="0" anchor="b">
            <a:normAutofit/>
          </a:bodyPr>
          <a:lstStyle>
            <a:lvl1pPr algn="ctr" defTabSz="410730">
              <a:lnSpc>
                <a:spcPct val="100000"/>
              </a:lnSpc>
              <a:defRPr sz="7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タイトルテキスト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53641" y="3750470"/>
            <a:ext cx="8036719" cy="1071563"/>
          </a:xfrm>
          <a:prstGeom prst="rect">
            <a:avLst/>
          </a:prstGeom>
          <a:ln>
            <a:miter lim="400000"/>
          </a:ln>
        </p:spPr>
        <p:txBody>
          <a:bodyPr lIns="0" tIns="0" rIns="0" bIns="0">
            <a:normAutofit/>
          </a:bodyPr>
          <a:lstStyle>
            <a:lvl1pPr marL="0" indent="0" algn="ctr" defTabSz="41073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1pPr>
            <a:lvl2pPr marL="0" indent="160721" algn="ctr" defTabSz="41073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2pPr>
            <a:lvl3pPr marL="0" indent="321440" algn="ctr" defTabSz="41073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3pPr>
            <a:lvl4pPr marL="0" indent="482161" algn="ctr" defTabSz="41073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4pPr>
            <a:lvl5pPr marL="0" indent="642882" algn="ctr" defTabSz="41073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16945118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53641" y="366117"/>
            <a:ext cx="8036719" cy="1339453"/>
          </a:xfrm>
          <a:prstGeom prst="rect">
            <a:avLst/>
          </a:prstGeom>
          <a:ln>
            <a:miter lim="400000"/>
          </a:ln>
        </p:spPr>
        <p:txBody>
          <a:bodyPr lIns="0" tIns="0" rIns="0" bIns="0">
            <a:normAutofit/>
          </a:bodyPr>
          <a:lstStyle>
            <a:lvl1pPr algn="ctr" defTabSz="410730">
              <a:lnSpc>
                <a:spcPct val="100000"/>
              </a:lnSpc>
              <a:defRPr sz="5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200">
                <a:solidFill>
                  <a:srgbClr val="515151"/>
                </a:solidFill>
                <a:effectLst>
                  <a:outerShdw blurRad="38100" dist="50800" dir="3000000" rotWithShape="0">
                    <a:srgbClr val="FFFFFF">
                      <a:alpha val="60000"/>
                    </a:srgbClr>
                  </a:outerShdw>
                </a:effectLst>
              </a:rPr>
              <a:t>タイトルテキスト</a:t>
            </a:r>
          </a:p>
        </p:txBody>
      </p:sp>
    </p:spTree>
    <p:extLst>
      <p:ext uri="{BB962C8B-B14F-4D97-AF65-F5344CB8AC3E}">
        <p14:creationId xmlns:p14="http://schemas.microsoft.com/office/powerpoint/2010/main" val="213137791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0390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xfrm>
            <a:off x="892970" y="892970"/>
            <a:ext cx="7358063" cy="5072063"/>
          </a:xfrm>
          <a:prstGeom prst="rect">
            <a:avLst/>
          </a:prstGeom>
          <a:ln>
            <a:miter lim="400000"/>
          </a:ln>
        </p:spPr>
        <p:txBody>
          <a:bodyPr lIns="0" tIns="0" rIns="0" bIns="0" anchor="ctr"/>
          <a:lstStyle>
            <a:lvl1pPr marL="625252" indent="-402030" defTabSz="410730">
              <a:lnSpc>
                <a:spcPct val="100000"/>
              </a:lnSpc>
              <a:spcBef>
                <a:spcPts val="2953"/>
              </a:spcBef>
              <a:buClr>
                <a:srgbClr val="F29031"/>
              </a:buClr>
              <a:buFontTx/>
              <a:defRPr sz="300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7764" indent="-402030" defTabSz="410730">
              <a:lnSpc>
                <a:spcPct val="100000"/>
              </a:lnSpc>
              <a:spcBef>
                <a:spcPts val="2953"/>
              </a:spcBef>
              <a:buClr>
                <a:srgbClr val="F29031"/>
              </a:buClr>
              <a:buFontTx/>
              <a:defRPr sz="300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250276" indent="-402030" defTabSz="410730">
              <a:lnSpc>
                <a:spcPct val="100000"/>
              </a:lnSpc>
              <a:spcBef>
                <a:spcPts val="2953"/>
              </a:spcBef>
              <a:buClr>
                <a:srgbClr val="F29031"/>
              </a:buClr>
              <a:buFontTx/>
              <a:defRPr sz="300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562788" indent="-402030" defTabSz="410730">
              <a:lnSpc>
                <a:spcPct val="100000"/>
              </a:lnSpc>
              <a:spcBef>
                <a:spcPts val="2953"/>
              </a:spcBef>
              <a:buClr>
                <a:srgbClr val="F29031"/>
              </a:buClr>
              <a:buFontTx/>
              <a:defRPr sz="300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1875300" indent="-402030" defTabSz="410730">
              <a:lnSpc>
                <a:spcPct val="100000"/>
              </a:lnSpc>
              <a:spcBef>
                <a:spcPts val="2953"/>
              </a:spcBef>
              <a:buClr>
                <a:srgbClr val="F29031"/>
              </a:buClr>
              <a:buFontTx/>
              <a:defRPr sz="3000">
                <a:solidFill>
                  <a:srgbClr val="868686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本文レベル1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本文レベル2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本文レベル3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本文レベル4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868686"/>
                </a:solidFill>
              </a:rPr>
              <a:t>本文レベル 5</a:t>
            </a:r>
          </a:p>
        </p:txBody>
      </p:sp>
    </p:spTree>
    <p:extLst>
      <p:ext uri="{BB962C8B-B14F-4D97-AF65-F5344CB8AC3E}">
        <p14:creationId xmlns:p14="http://schemas.microsoft.com/office/powerpoint/2010/main" val="349455288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7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93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960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01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53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2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27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36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72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28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49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501FE-5DEA-419C-AA2D-7F7FE68DA270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5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EB96F-30C3-471F-9419-4CB73D609472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5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686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44341-019D-4FEE-9CDF-81B16E36EDDD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0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9F6E2-C373-46AE-81F0-BE40A9557C32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7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2A7F-248F-4223-8FE4-85C772EEB234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40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20280-BB58-4A6F-8409-D3F5B7FC5E1E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9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E075-F6B5-4276-B895-5F8C77FAC4A7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8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7EB2B-7E5E-45E4-913E-74A72F80DF91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21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B0294-A18B-4188-9129-9D7649A06A78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25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9F082-F6BF-469C-BEB2-196E50D6072E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34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2D47F-F41E-408E-A9F5-D2413DD66D02}" type="slidenum">
              <a:rPr lang="es-ES" altLang="ja-JP">
                <a:solidFill>
                  <a:srgbClr val="000000"/>
                </a:solidFill>
              </a:rPr>
              <a:pPr/>
              <a:t>‹#›</a:t>
            </a:fld>
            <a:endParaRPr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44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08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84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2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19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EC15-ADD8-4F59-A529-5105B5A27052}" type="datetimeFigureOut">
              <a:rPr kumimoji="1" lang="ja-JP" altLang="en-US" smtClean="0"/>
              <a:t>2021/6/14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869F-EB5F-4783-982F-04071C99EF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33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908050"/>
            <a:ext cx="9144000" cy="73025"/>
          </a:xfrm>
          <a:prstGeom prst="rect">
            <a:avLst/>
          </a:prstGeom>
          <a:solidFill>
            <a:srgbClr val="9CB66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88" tIns="32144" rIns="64288" bIns="32144" anchor="ctr"/>
          <a:lstStyle/>
          <a:p>
            <a:pPr algn="ctr"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2365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88" tIns="32144" rIns="64288" bIns="32144" anchor="ctr"/>
          <a:lstStyle/>
          <a:p>
            <a:pPr algn="ctr"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9" y="404814"/>
            <a:ext cx="756126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9"/>
            <a:ext cx="878522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5" y="44451"/>
            <a:ext cx="801687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88" tIns="32144" rIns="64288" bIns="32144" numCol="1" anchor="t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algn="ctr" defTabSz="410730"/>
            <a:fld id="{86CB4B4D-7CA3-9044-876B-883B54F8677D}" type="slidenum">
              <a:rPr kumimoji="0" lang="en-US" altLang="ja-JP" kern="0" smtClean="0">
                <a:solidFill>
                  <a:srgbClr val="FFFFFF"/>
                </a:solidFill>
                <a:sym typeface="Cochin"/>
              </a:rPr>
              <a:pPr algn="ctr" defTabSz="410730"/>
              <a:t>‹#›</a:t>
            </a:fld>
            <a:endParaRPr kumimoji="0" lang="ja-JP" altLang="en-US" kern="0">
              <a:solidFill>
                <a:srgbClr val="FFFFFF"/>
              </a:solidFill>
              <a:sym typeface="Cochin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6165852"/>
            <a:ext cx="9144000" cy="69532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88" tIns="32144" rIns="64288" bIns="32144" anchor="ctr"/>
          <a:lstStyle/>
          <a:p>
            <a:pPr algn="ctr"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  <p:pic>
        <p:nvPicPr>
          <p:cNvPr id="11276" name="Picture 12" descr="logomark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88075"/>
            <a:ext cx="2160588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264025" y="-282573"/>
            <a:ext cx="3116263" cy="71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88" tIns="32144" rIns="64288" bIns="32144">
            <a:spAutoFit/>
          </a:bodyPr>
          <a:lstStyle/>
          <a:p>
            <a:pPr defTabSz="410730"/>
            <a:endParaRPr kumimoji="0" lang="ja-JP" altLang="ja-JP" sz="4200" kern="0">
              <a:solidFill>
                <a:srgbClr val="515151"/>
              </a:solidFill>
              <a:sym typeface="Cochin"/>
            </a:endParaRPr>
          </a:p>
        </p:txBody>
      </p:sp>
    </p:spTree>
    <p:extLst>
      <p:ext uri="{BB962C8B-B14F-4D97-AF65-F5344CB8AC3E}">
        <p14:creationId xmlns:p14="http://schemas.microsoft.com/office/powerpoint/2010/main" val="328794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154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306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46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613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865" indent="-342865" algn="l" rtl="0" eaLnBrk="1" fontAlgn="base" hangingPunct="1">
        <a:spcBef>
          <a:spcPct val="20000"/>
        </a:spcBef>
        <a:spcAft>
          <a:spcPct val="0"/>
        </a:spcAft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rtl="0" eaLnBrk="1" fontAlgn="base" hangingPunct="1">
        <a:spcBef>
          <a:spcPct val="20000"/>
        </a:spcBef>
        <a:spcAft>
          <a:spcPct val="0"/>
        </a:spcAft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rtl="0" eaLnBrk="1" fontAlgn="base" hangingPunct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9143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9143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9143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9143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EC15-ADD8-4F59-A529-5105B5A27052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2021/6/14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869F-EB5F-4783-982F-04071C99EF9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4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ja-JP"/>
              <a:t>Haga clic para modificar el estilo de texto del patrón</a:t>
            </a:r>
          </a:p>
          <a:p>
            <a:pPr lvl="1"/>
            <a:r>
              <a:rPr lang="es-ES" altLang="ja-JP"/>
              <a:t>Segundo nivel</a:t>
            </a:r>
          </a:p>
          <a:p>
            <a:pPr lvl="2"/>
            <a:r>
              <a:rPr lang="es-ES" altLang="ja-JP"/>
              <a:t>Tercer nivel</a:t>
            </a:r>
          </a:p>
          <a:p>
            <a:pPr lvl="3"/>
            <a:r>
              <a:rPr lang="es-ES" altLang="ja-JP"/>
              <a:t>Cuarto nivel</a:t>
            </a:r>
          </a:p>
          <a:p>
            <a:pPr lvl="4"/>
            <a:r>
              <a:rPr lang="es-ES" altLang="ja-JP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E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s-E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CEF778-27FF-49CC-873B-57DA03C32FBC}" type="slidenum">
              <a:rPr kumimoji="0" lang="es-E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s-E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 bwMode="auto">
          <a:xfrm>
            <a:off x="8388424" y="6629400"/>
            <a:ext cx="755576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5400" b="1" cap="all" dirty="0">
                <a:ln w="9000" cmpd="sng">
                  <a:solidFill>
                    <a:srgbClr val="A0108B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IBD</a:t>
            </a:r>
            <a:r>
              <a:rPr kumimoji="1" lang="ja-JP" altLang="en-US" sz="5400" b="1" cap="all" dirty="0">
                <a:ln w="9000" cmpd="sng">
                  <a:solidFill>
                    <a:srgbClr val="A0108B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グループ紹介</a:t>
            </a:r>
          </a:p>
        </p:txBody>
      </p:sp>
    </p:spTree>
    <p:extLst>
      <p:ext uri="{BB962C8B-B14F-4D97-AF65-F5344CB8AC3E}">
        <p14:creationId xmlns:p14="http://schemas.microsoft.com/office/powerpoint/2010/main" val="29237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グループ化 7"/>
          <p:cNvGrpSpPr>
            <a:grpSpLocks/>
          </p:cNvGrpSpPr>
          <p:nvPr/>
        </p:nvGrpSpPr>
        <p:grpSpPr bwMode="auto">
          <a:xfrm>
            <a:off x="141288" y="1392238"/>
            <a:ext cx="8801100" cy="4845074"/>
            <a:chOff x="401638" y="1250950"/>
            <a:chExt cx="8242300" cy="4040944"/>
          </a:xfrm>
        </p:grpSpPr>
        <p:sp>
          <p:nvSpPr>
            <p:cNvPr id="23" name="フリーフォーム 22"/>
            <p:cNvSpPr>
              <a:spLocks/>
            </p:cNvSpPr>
            <p:nvPr/>
          </p:nvSpPr>
          <p:spPr bwMode="auto">
            <a:xfrm>
              <a:off x="2306108" y="3165864"/>
              <a:ext cx="4286175" cy="695792"/>
            </a:xfrm>
            <a:custGeom>
              <a:avLst/>
              <a:gdLst>
                <a:gd name="T0" fmla="*/ 0 w 4285397"/>
                <a:gd name="T1" fmla="*/ 695792 h 696035"/>
                <a:gd name="T2" fmla="*/ 0 w 4285397"/>
                <a:gd name="T3" fmla="*/ 0 h 696035"/>
                <a:gd name="T4" fmla="*/ 4286175 w 4285397"/>
                <a:gd name="T5" fmla="*/ 0 h 696035"/>
                <a:gd name="T6" fmla="*/ 4286175 w 4285397"/>
                <a:gd name="T7" fmla="*/ 695792 h 6960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85397" h="696035">
                  <a:moveTo>
                    <a:pt x="0" y="696035"/>
                  </a:moveTo>
                  <a:lnTo>
                    <a:pt x="0" y="0"/>
                  </a:lnTo>
                  <a:lnTo>
                    <a:pt x="4285397" y="0"/>
                  </a:lnTo>
                  <a:lnTo>
                    <a:pt x="4285397" y="696035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cxnSp>
          <p:nvCxnSpPr>
            <p:cNvPr id="27" name="直線コネクタ 26"/>
            <p:cNvCxnSpPr>
              <a:cxnSpLocks noChangeShapeType="1"/>
            </p:cNvCxnSpPr>
            <p:nvPr/>
          </p:nvCxnSpPr>
          <p:spPr bwMode="auto">
            <a:xfrm rot="5400000">
              <a:off x="4107246" y="2811277"/>
              <a:ext cx="710659" cy="14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4884738" y="3875194"/>
              <a:ext cx="3759200" cy="1404000"/>
            </a:xfrm>
            <a:prstGeom prst="roundRect">
              <a:avLst>
                <a:gd name="adj" fmla="val 16667"/>
              </a:avLst>
            </a:prstGeom>
            <a:solidFill>
              <a:srgbClr val="00804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ts val="4300"/>
                </a:lnSpc>
              </a:pPr>
              <a:r>
                <a:rPr lang="ja-JP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 pitchFamily="50" charset="-128"/>
                </a:rPr>
                <a:t>クローン病</a:t>
              </a:r>
              <a:endParaRPr lang="en-US" altLang="ja-JP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endParaRPr>
            </a:p>
            <a:p>
              <a:pPr algn="ctr">
                <a:lnSpc>
                  <a:spcPts val="4300"/>
                </a:lnSpc>
              </a:pP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（</a:t>
              </a:r>
              <a:r>
                <a:rPr lang="en-US" altLang="ja-JP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Crohn’s </a:t>
              </a:r>
              <a:r>
                <a:rPr lang="en-US" altLang="ja-JP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Disease:CD</a:t>
              </a: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）</a:t>
              </a:r>
              <a:endPara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endParaRPr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401638" y="3887894"/>
              <a:ext cx="3848100" cy="1404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4300"/>
                </a:lnSpc>
                <a:defRPr/>
              </a:pPr>
              <a:r>
                <a:rPr lang="ja-JP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潰瘍性大腸炎</a:t>
              </a:r>
              <a:endParaRPr lang="en-US" altLang="ja-JP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  <a:p>
              <a:pPr algn="ctr">
                <a:lnSpc>
                  <a:spcPts val="4300"/>
                </a:lnSpc>
                <a:defRPr/>
              </a:pP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（</a:t>
              </a:r>
              <a:r>
                <a:rPr lang="en-US" altLang="ja-JP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Ulcerative </a:t>
              </a:r>
              <a:r>
                <a:rPr lang="en-US" altLang="ja-JP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Colitis:UC</a:t>
              </a: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）</a:t>
              </a:r>
              <a:endParaRPr lang="en-US" altLang="ja-JP" b="1" dirty="0">
                <a:solidFill>
                  <a:prstClr val="white"/>
                </a:solidFill>
                <a:effectLst>
                  <a:outerShdw blurRad="38100" dist="38100" dir="2700000" algn="tl">
                    <a:srgbClr val="DDDDDD"/>
                  </a:outerShdw>
                </a:effectLst>
              </a:endParaRPr>
            </a:p>
          </p:txBody>
        </p:sp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1695736" y="1250950"/>
              <a:ext cx="5629275" cy="1404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ts val="4300"/>
                </a:lnSpc>
              </a:pPr>
              <a:r>
                <a:rPr lang="ja-JP" altLang="en-US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炎症性腸疾患</a:t>
              </a:r>
              <a:endParaRPr lang="en-US" altLang="ja-JP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lnSpc>
                  <a:spcPts val="4300"/>
                </a:lnSpc>
              </a:pPr>
              <a:r>
                <a:rPr lang="en-US" altLang="ja-JP" sz="3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（</a:t>
              </a:r>
              <a:r>
                <a:rPr lang="en-US" altLang="ja-JP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Inflammatory Bowel </a:t>
              </a:r>
              <a:r>
                <a:rPr lang="en-US" altLang="ja-JP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Disease:IBD</a:t>
              </a:r>
              <a:r>
                <a:rPr lang="ja-JP" alt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）</a:t>
              </a:r>
              <a:r>
                <a:rPr lang="en-US" altLang="ja-JP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炎症性腸疾患　概念</a:t>
            </a:r>
          </a:p>
        </p:txBody>
      </p:sp>
    </p:spTree>
    <p:extLst>
      <p:ext uri="{BB962C8B-B14F-4D97-AF65-F5344CB8AC3E}">
        <p14:creationId xmlns:p14="http://schemas.microsoft.com/office/powerpoint/2010/main" val="38364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6999" r="12859" b="6305"/>
          <a:stretch/>
        </p:blipFill>
        <p:spPr>
          <a:xfrm>
            <a:off x="4562504" y="1813144"/>
            <a:ext cx="4496175" cy="449617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7812" r="13250" b="7655"/>
          <a:stretch/>
        </p:blipFill>
        <p:spPr>
          <a:xfrm>
            <a:off x="35495" y="1751611"/>
            <a:ext cx="4557708" cy="4557708"/>
          </a:xfrm>
          <a:prstGeom prst="rect">
            <a:avLst/>
          </a:prstGeom>
        </p:spPr>
      </p:pic>
      <p:sp>
        <p:nvSpPr>
          <p:cNvPr id="14341" name="テキスト ボックス 142"/>
          <p:cNvSpPr txBox="1">
            <a:spLocks noChangeArrowheads="1"/>
          </p:cNvSpPr>
          <p:nvPr/>
        </p:nvSpPr>
        <p:spPr bwMode="auto">
          <a:xfrm>
            <a:off x="2227669" y="2106713"/>
            <a:ext cx="16482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ts val="600"/>
              </a:spcBef>
              <a:defRPr/>
            </a:pP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166,060</a:t>
            </a:r>
            <a:r>
              <a:rPr lang="ja-JP" altLang="en-US" b="1" dirty="0" smtClean="0">
                <a:solidFill>
                  <a:srgbClr val="FF0000"/>
                </a:solidFill>
                <a:cs typeface="Arial" charset="0"/>
              </a:rPr>
              <a:t>人</a:t>
            </a:r>
            <a:endParaRPr lang="en-US" altLang="ja-JP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04" name="正方形/長方形 139"/>
          <p:cNvSpPr>
            <a:spLocks noChangeArrowheads="1"/>
          </p:cNvSpPr>
          <p:nvPr/>
        </p:nvSpPr>
        <p:spPr bwMode="auto">
          <a:xfrm>
            <a:off x="1160585" y="2260601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1" dirty="0">
                <a:latin typeface="Arial Narrow" pitchFamily="34" charset="0"/>
                <a:cs typeface="Arial" pitchFamily="34" charset="0"/>
              </a:rPr>
              <a:t>登録者証</a:t>
            </a:r>
          </a:p>
        </p:txBody>
      </p:sp>
      <p:sp>
        <p:nvSpPr>
          <p:cNvPr id="25605" name="正方形/長方形 140"/>
          <p:cNvSpPr>
            <a:spLocks noChangeArrowheads="1"/>
          </p:cNvSpPr>
          <p:nvPr/>
        </p:nvSpPr>
        <p:spPr bwMode="auto">
          <a:xfrm>
            <a:off x="1160585" y="2660651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1">
                <a:latin typeface="Arial Narrow" pitchFamily="34" charset="0"/>
                <a:cs typeface="Arial" pitchFamily="34" charset="0"/>
              </a:rPr>
              <a:t>医療受給者証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971551" y="2316164"/>
            <a:ext cx="206619" cy="231775"/>
          </a:xfrm>
          <a:prstGeom prst="rect">
            <a:avLst/>
          </a:prstGeom>
          <a:solidFill>
            <a:srgbClr val="BA424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971551" y="2716214"/>
            <a:ext cx="206619" cy="231775"/>
          </a:xfrm>
          <a:prstGeom prst="rect">
            <a:avLst/>
          </a:prstGeom>
          <a:solidFill>
            <a:srgbClr val="5B89BC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347" name="テキスト ボックス 138"/>
          <p:cNvSpPr txBox="1">
            <a:spLocks noChangeArrowheads="1"/>
          </p:cNvSpPr>
          <p:nvPr/>
        </p:nvSpPr>
        <p:spPr bwMode="auto">
          <a:xfrm>
            <a:off x="7092280" y="2029768"/>
            <a:ext cx="14366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ts val="600"/>
              </a:spcBef>
              <a:defRPr/>
            </a:pPr>
            <a:r>
              <a:rPr lang="en-US" altLang="ja-JP" b="1" dirty="0" smtClean="0">
                <a:solidFill>
                  <a:srgbClr val="FF0000"/>
                </a:solidFill>
                <a:cs typeface="Arial" charset="0"/>
              </a:rPr>
              <a:t>39,799</a:t>
            </a:r>
            <a:r>
              <a:rPr lang="ja-JP" altLang="en-US" b="1" dirty="0" smtClean="0">
                <a:solidFill>
                  <a:srgbClr val="FF0000"/>
                </a:solidFill>
                <a:cs typeface="Arial" charset="0"/>
              </a:rPr>
              <a:t>人</a:t>
            </a:r>
            <a:endParaRPr lang="en-US" altLang="ja-JP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5610" name="正方形/長方形 139"/>
          <p:cNvSpPr>
            <a:spLocks noChangeArrowheads="1"/>
          </p:cNvSpPr>
          <p:nvPr/>
        </p:nvSpPr>
        <p:spPr bwMode="auto">
          <a:xfrm>
            <a:off x="5587513" y="2252664"/>
            <a:ext cx="902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1" dirty="0">
                <a:latin typeface="Arial Narrow" pitchFamily="34" charset="0"/>
                <a:cs typeface="Arial" pitchFamily="34" charset="0"/>
              </a:rPr>
              <a:t>登録者証</a:t>
            </a:r>
          </a:p>
        </p:txBody>
      </p:sp>
      <p:sp>
        <p:nvSpPr>
          <p:cNvPr id="25611" name="正方形/長方形 140"/>
          <p:cNvSpPr>
            <a:spLocks noChangeArrowheads="1"/>
          </p:cNvSpPr>
          <p:nvPr/>
        </p:nvSpPr>
        <p:spPr bwMode="auto">
          <a:xfrm>
            <a:off x="5587512" y="2652714"/>
            <a:ext cx="12618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sz="1400" b="1">
                <a:latin typeface="Arial Narrow" pitchFamily="34" charset="0"/>
                <a:cs typeface="Arial" pitchFamily="34" charset="0"/>
              </a:rPr>
              <a:t>医療受給者証</a:t>
            </a:r>
          </a:p>
        </p:txBody>
      </p:sp>
      <p:sp>
        <p:nvSpPr>
          <p:cNvPr id="25614" name="Text Box 4"/>
          <p:cNvSpPr txBox="1">
            <a:spLocks noChangeArrowheads="1"/>
          </p:cNvSpPr>
          <p:nvPr/>
        </p:nvSpPr>
        <p:spPr bwMode="auto">
          <a:xfrm>
            <a:off x="5103936" y="1243011"/>
            <a:ext cx="3707423" cy="523875"/>
          </a:xfrm>
          <a:prstGeom prst="rect">
            <a:avLst/>
          </a:prstGeom>
          <a:solidFill>
            <a:srgbClr val="C0FFB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30307C"/>
                </a:solidFill>
                <a:ea typeface="ＭＳ ゴシック" pitchFamily="49" charset="-128"/>
              </a:rPr>
              <a:t>クローン病</a:t>
            </a:r>
            <a:endParaRPr lang="en-US" altLang="ja-JP" sz="2800" b="1" dirty="0">
              <a:solidFill>
                <a:srgbClr val="30307C"/>
              </a:solidFill>
              <a:cs typeface="Arial" pitchFamily="34" charset="0"/>
            </a:endParaRPr>
          </a:p>
        </p:txBody>
      </p:sp>
      <p:sp>
        <p:nvSpPr>
          <p:cNvPr id="25615" name="Text Box 5"/>
          <p:cNvSpPr txBox="1">
            <a:spLocks noChangeArrowheads="1"/>
          </p:cNvSpPr>
          <p:nvPr/>
        </p:nvSpPr>
        <p:spPr bwMode="auto">
          <a:xfrm>
            <a:off x="682665" y="1243012"/>
            <a:ext cx="3585797" cy="523875"/>
          </a:xfrm>
          <a:prstGeom prst="rect">
            <a:avLst/>
          </a:prstGeom>
          <a:solidFill>
            <a:srgbClr val="CCDB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b="1">
                <a:solidFill>
                  <a:srgbClr val="30307C"/>
                </a:solidFill>
                <a:ea typeface="Osaka" charset="-128"/>
              </a:rPr>
              <a:t>潰瘍性大腸炎</a:t>
            </a:r>
            <a:endParaRPr lang="en-US" altLang="ja-JP" sz="2800" b="1">
              <a:solidFill>
                <a:srgbClr val="30307C"/>
              </a:solidFill>
              <a:cs typeface="Arial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炎症性腸疾患は急増している！</a:t>
            </a:r>
          </a:p>
        </p:txBody>
      </p:sp>
      <p:sp>
        <p:nvSpPr>
          <p:cNvPr id="2" name="右矢印 1"/>
          <p:cNvSpPr/>
          <p:nvPr/>
        </p:nvSpPr>
        <p:spPr>
          <a:xfrm rot="18975624">
            <a:off x="1746537" y="3755307"/>
            <a:ext cx="1531639" cy="484632"/>
          </a:xfrm>
          <a:prstGeom prst="rightArrow">
            <a:avLst/>
          </a:prstGeom>
          <a:solidFill>
            <a:srgbClr val="EB21B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18975624">
            <a:off x="6083576" y="3907707"/>
            <a:ext cx="1531639" cy="484632"/>
          </a:xfrm>
          <a:prstGeom prst="rightArrow">
            <a:avLst/>
          </a:prstGeom>
          <a:solidFill>
            <a:srgbClr val="EB21B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1524715" y="3215773"/>
            <a:ext cx="6094569" cy="1486395"/>
          </a:xfrm>
          <a:prstGeom prst="roundRect">
            <a:avLst/>
          </a:prstGeom>
          <a:solidFill>
            <a:srgbClr val="FE76E1">
              <a:alpha val="76863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患者数が急増！</a:t>
            </a:r>
            <a:endParaRPr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UC</a:t>
            </a:r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は世界第</a:t>
            </a:r>
            <a:r>
              <a:rPr kumimoji="1"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位の患者数に！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5373493" y="2276872"/>
            <a:ext cx="206619" cy="231775"/>
          </a:xfrm>
          <a:prstGeom prst="rect">
            <a:avLst/>
          </a:prstGeom>
          <a:solidFill>
            <a:srgbClr val="BA4242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373493" y="2676922"/>
            <a:ext cx="206619" cy="231775"/>
          </a:xfrm>
          <a:prstGeom prst="rect">
            <a:avLst/>
          </a:prstGeom>
          <a:solidFill>
            <a:srgbClr val="5B89BC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391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9" name="Group 7"/>
          <p:cNvGrpSpPr>
            <a:grpSpLocks/>
          </p:cNvGrpSpPr>
          <p:nvPr/>
        </p:nvGrpSpPr>
        <p:grpSpPr bwMode="auto">
          <a:xfrm>
            <a:off x="0" y="2845300"/>
            <a:ext cx="4620358" cy="3254375"/>
            <a:chOff x="115" y="1253"/>
            <a:chExt cx="2724" cy="2055"/>
          </a:xfrm>
        </p:grpSpPr>
        <p:pic>
          <p:nvPicPr>
            <p:cNvPr id="67597" name="Picture 8" descr="009_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364"/>
              <a:ext cx="27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8" name="Rectangle 9"/>
            <p:cNvSpPr>
              <a:spLocks noChangeArrowheads="1"/>
            </p:cNvSpPr>
            <p:nvPr/>
          </p:nvSpPr>
          <p:spPr bwMode="auto">
            <a:xfrm>
              <a:off x="695" y="1253"/>
              <a:ext cx="1710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 sz="1800"/>
            </a:p>
          </p:txBody>
        </p:sp>
      </p:grpSp>
      <p:grpSp>
        <p:nvGrpSpPr>
          <p:cNvPr id="67590" name="Group 10"/>
          <p:cNvGrpSpPr>
            <a:grpSpLocks/>
          </p:cNvGrpSpPr>
          <p:nvPr/>
        </p:nvGrpSpPr>
        <p:grpSpPr bwMode="auto">
          <a:xfrm>
            <a:off x="4522177" y="2851693"/>
            <a:ext cx="4621823" cy="3219450"/>
            <a:chOff x="3002" y="1275"/>
            <a:chExt cx="2724" cy="2033"/>
          </a:xfrm>
        </p:grpSpPr>
        <p:pic>
          <p:nvPicPr>
            <p:cNvPr id="67595" name="Picture 11" descr="023_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" y="1364"/>
              <a:ext cx="27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3618" y="1275"/>
              <a:ext cx="1710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endParaRPr lang="ja-JP" altLang="en-US" sz="1800"/>
            </a:p>
          </p:txBody>
        </p:sp>
      </p:grpSp>
      <p:sp>
        <p:nvSpPr>
          <p:cNvPr id="67591" name="Text Box 13"/>
          <p:cNvSpPr txBox="1">
            <a:spLocks noChangeArrowheads="1"/>
          </p:cNvSpPr>
          <p:nvPr/>
        </p:nvSpPr>
        <p:spPr bwMode="auto">
          <a:xfrm>
            <a:off x="1196401" y="2427756"/>
            <a:ext cx="2385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dirty="0"/>
              <a:t>＜男：女＝</a:t>
            </a:r>
            <a:r>
              <a:rPr lang="en-US" altLang="ja-JP" b="1" dirty="0"/>
              <a:t>1</a:t>
            </a:r>
            <a:r>
              <a:rPr lang="ja-JP" altLang="en-US" b="1" dirty="0"/>
              <a:t>：</a:t>
            </a:r>
            <a:r>
              <a:rPr lang="en-US" altLang="ja-JP" b="1" dirty="0"/>
              <a:t>1</a:t>
            </a:r>
            <a:r>
              <a:rPr lang="ja-JP" altLang="en-US" b="1" dirty="0"/>
              <a:t>＞</a:t>
            </a:r>
          </a:p>
        </p:txBody>
      </p:sp>
      <p:sp>
        <p:nvSpPr>
          <p:cNvPr id="67592" name="Text Box 14"/>
          <p:cNvSpPr txBox="1">
            <a:spLocks noChangeArrowheads="1"/>
          </p:cNvSpPr>
          <p:nvPr/>
        </p:nvSpPr>
        <p:spPr bwMode="auto">
          <a:xfrm>
            <a:off x="5825234" y="2427755"/>
            <a:ext cx="2385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ja-JP" altLang="en-US" b="1" dirty="0"/>
              <a:t>＜男：女＝</a:t>
            </a:r>
            <a:r>
              <a:rPr lang="en-US" altLang="ja-JP" b="1" dirty="0"/>
              <a:t>2</a:t>
            </a:r>
            <a:r>
              <a:rPr lang="ja-JP" altLang="en-US" b="1" dirty="0"/>
              <a:t>：</a:t>
            </a:r>
            <a:r>
              <a:rPr lang="en-US" altLang="ja-JP" b="1" dirty="0"/>
              <a:t>1</a:t>
            </a:r>
            <a:r>
              <a:rPr lang="ja-JP" altLang="en-US" b="1" dirty="0"/>
              <a:t>＞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患者は若い世代を中心に多い！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6298" y="1608866"/>
            <a:ext cx="3585797" cy="523875"/>
          </a:xfrm>
          <a:prstGeom prst="rect">
            <a:avLst/>
          </a:prstGeom>
          <a:solidFill>
            <a:srgbClr val="CCDB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b="1">
                <a:solidFill>
                  <a:schemeClr val="tx2"/>
                </a:solidFill>
                <a:ea typeface="Osaka" charset="-128"/>
              </a:rPr>
              <a:t>潰瘍性大腸炎</a:t>
            </a:r>
            <a:endParaRPr lang="en-US" altLang="ja-JP" sz="2800" b="1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64317" y="1608866"/>
            <a:ext cx="3707423" cy="523875"/>
          </a:xfrm>
          <a:prstGeom prst="rect">
            <a:avLst/>
          </a:prstGeom>
          <a:solidFill>
            <a:srgbClr val="C0FFB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ja-JP" altLang="en-US" sz="2800" b="1" dirty="0">
                <a:solidFill>
                  <a:srgbClr val="30307C"/>
                </a:solidFill>
                <a:ea typeface="ＭＳ ゴシック" pitchFamily="49" charset="-128"/>
              </a:rPr>
              <a:t>クローン病</a:t>
            </a:r>
            <a:endParaRPr lang="en-US" altLang="ja-JP" sz="2800" b="1" dirty="0">
              <a:solidFill>
                <a:srgbClr val="30307C"/>
              </a:solidFill>
              <a:cs typeface="Arial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033547" y="2308525"/>
            <a:ext cx="5689395" cy="2657105"/>
          </a:xfrm>
          <a:prstGeom prst="roundRect">
            <a:avLst/>
          </a:prstGeom>
          <a:solidFill>
            <a:srgbClr val="FE76E1">
              <a:alpha val="76863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若年者が多く発症</a:t>
            </a:r>
            <a:endParaRPr kumimoji="1"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→学業、就職、妊娠、出産などその後の人生を病気と共に</a:t>
            </a:r>
            <a:endParaRPr kumimoji="1"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歩まなければならない。</a:t>
            </a:r>
          </a:p>
        </p:txBody>
      </p:sp>
      <p:sp>
        <p:nvSpPr>
          <p:cNvPr id="2" name="円弧 1"/>
          <p:cNvSpPr/>
          <p:nvPr/>
        </p:nvSpPr>
        <p:spPr>
          <a:xfrm rot="7988838">
            <a:off x="734563" y="4850357"/>
            <a:ext cx="1255826" cy="1364592"/>
          </a:xfrm>
          <a:prstGeom prst="arc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弧 15"/>
          <p:cNvSpPr/>
          <p:nvPr/>
        </p:nvSpPr>
        <p:spPr>
          <a:xfrm rot="7988838">
            <a:off x="5327048" y="4802813"/>
            <a:ext cx="1255826" cy="1364592"/>
          </a:xfrm>
          <a:prstGeom prst="arc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IBD</a:t>
            </a:r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の治療</a:t>
            </a:r>
          </a:p>
        </p:txBody>
      </p:sp>
      <p:sp>
        <p:nvSpPr>
          <p:cNvPr id="2" name="正方形/長方形 1"/>
          <p:cNvSpPr>
            <a:spLocks/>
          </p:cNvSpPr>
          <p:nvPr/>
        </p:nvSpPr>
        <p:spPr>
          <a:xfrm>
            <a:off x="35496" y="1012393"/>
            <a:ext cx="150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サラゾピリン</a:t>
            </a:r>
          </a:p>
        </p:txBody>
      </p:sp>
      <p:sp>
        <p:nvSpPr>
          <p:cNvPr id="3" name="正方形/長方形 2"/>
          <p:cNvSpPr>
            <a:spLocks/>
          </p:cNvSpPr>
          <p:nvPr/>
        </p:nvSpPr>
        <p:spPr>
          <a:xfrm>
            <a:off x="35496" y="1300425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ステロイド</a:t>
            </a:r>
          </a:p>
        </p:txBody>
      </p:sp>
      <p:sp>
        <p:nvSpPr>
          <p:cNvPr id="5" name="正方形/長方形 4"/>
          <p:cNvSpPr>
            <a:spLocks/>
          </p:cNvSpPr>
          <p:nvPr/>
        </p:nvSpPr>
        <p:spPr>
          <a:xfrm>
            <a:off x="39921" y="2052443"/>
            <a:ext cx="3085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時間依存性</a:t>
            </a:r>
            <a:r>
              <a:rPr lang="en-US" altLang="ja-JP" sz="2000" dirty="0"/>
              <a:t>5ASA(</a:t>
            </a:r>
            <a:r>
              <a:rPr lang="ja-JP" altLang="en-US" sz="2000" dirty="0"/>
              <a:t>ペンタサ</a:t>
            </a:r>
            <a:r>
              <a:rPr lang="en-US" altLang="ja-JP" sz="2000" dirty="0"/>
              <a:t>)</a:t>
            </a:r>
            <a:endParaRPr lang="ja-JP" altLang="en-US" sz="2000" dirty="0"/>
          </a:p>
        </p:txBody>
      </p:sp>
      <p:sp>
        <p:nvSpPr>
          <p:cNvPr id="6" name="正方形/長方形 5"/>
          <p:cNvSpPr>
            <a:spLocks/>
          </p:cNvSpPr>
          <p:nvPr/>
        </p:nvSpPr>
        <p:spPr>
          <a:xfrm>
            <a:off x="35496" y="3717032"/>
            <a:ext cx="3145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PH</a:t>
            </a:r>
            <a:r>
              <a:rPr lang="ja-JP" altLang="en-US" sz="2000" dirty="0"/>
              <a:t>依存性</a:t>
            </a:r>
            <a:r>
              <a:rPr lang="en-US" altLang="ja-JP" sz="2000" dirty="0"/>
              <a:t>5ASA(</a:t>
            </a:r>
            <a:r>
              <a:rPr lang="ja-JP" altLang="en-US" sz="2000" dirty="0"/>
              <a:t>アサコール</a:t>
            </a:r>
            <a:r>
              <a:rPr lang="en-US" altLang="ja-JP" sz="2000" dirty="0"/>
              <a:t>)</a:t>
            </a:r>
            <a:endParaRPr lang="ja-JP" altLang="en-US" sz="2000" dirty="0"/>
          </a:p>
        </p:txBody>
      </p:sp>
      <p:sp>
        <p:nvSpPr>
          <p:cNvPr id="7" name="正方形/長方形 6"/>
          <p:cNvSpPr>
            <a:spLocks/>
          </p:cNvSpPr>
          <p:nvPr/>
        </p:nvSpPr>
        <p:spPr>
          <a:xfrm>
            <a:off x="38845" y="2884601"/>
            <a:ext cx="5102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抗</a:t>
            </a:r>
            <a:r>
              <a:rPr lang="en-US" altLang="ja-JP" sz="2000" dirty="0"/>
              <a:t>TNF-α</a:t>
            </a:r>
            <a:r>
              <a:rPr lang="ja-JP" altLang="en-US" sz="2000" dirty="0"/>
              <a:t>抗体</a:t>
            </a:r>
            <a:r>
              <a:rPr lang="en-US" altLang="ja-JP" sz="2000" dirty="0"/>
              <a:t>(</a:t>
            </a:r>
            <a:r>
              <a:rPr lang="ja-JP" altLang="en-US" sz="2000" dirty="0"/>
              <a:t>レミケード、</a:t>
            </a:r>
            <a:r>
              <a:rPr lang="ja-JP" altLang="en-US" sz="2000" dirty="0" smtClean="0"/>
              <a:t>ヒュミラ、シンポニー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8" name="正方形/長方形 7"/>
          <p:cNvSpPr>
            <a:spLocks/>
          </p:cNvSpPr>
          <p:nvPr/>
        </p:nvSpPr>
        <p:spPr>
          <a:xfrm>
            <a:off x="35496" y="4135639"/>
            <a:ext cx="4307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カルシニューリン阻害薬（タクロリムス）</a:t>
            </a:r>
          </a:p>
        </p:txBody>
      </p:sp>
      <p:sp>
        <p:nvSpPr>
          <p:cNvPr id="9" name="正方形/長方形 8"/>
          <p:cNvSpPr>
            <a:spLocks/>
          </p:cNvSpPr>
          <p:nvPr/>
        </p:nvSpPr>
        <p:spPr>
          <a:xfrm>
            <a:off x="35496" y="2524561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血球成分除去療法</a:t>
            </a:r>
          </a:p>
        </p:txBody>
      </p:sp>
      <p:sp>
        <p:nvSpPr>
          <p:cNvPr id="10" name="正方形/長方形 9"/>
          <p:cNvSpPr>
            <a:spLocks/>
          </p:cNvSpPr>
          <p:nvPr/>
        </p:nvSpPr>
        <p:spPr>
          <a:xfrm>
            <a:off x="35496" y="3284984"/>
            <a:ext cx="3725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免疫抑制剤（アザニン、イムラン）</a:t>
            </a:r>
          </a:p>
        </p:txBody>
      </p:sp>
      <p:sp>
        <p:nvSpPr>
          <p:cNvPr id="11" name="正方形/長方形 10"/>
          <p:cNvSpPr>
            <a:spLocks/>
          </p:cNvSpPr>
          <p:nvPr/>
        </p:nvSpPr>
        <p:spPr>
          <a:xfrm>
            <a:off x="35496" y="166046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/>
              <a:t>栄養療法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1331640" y="6370337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571376" y="6199419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4067944" y="6199419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5508104" y="6199419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804248" y="621287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8244408" y="6199419"/>
            <a:ext cx="0" cy="17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2123728" y="641326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1970</a:t>
            </a:r>
            <a:endParaRPr lang="ja-JP" altLang="en-US" sz="2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3620296" y="641326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1980</a:t>
            </a:r>
            <a:endParaRPr lang="ja-JP" altLang="en-US" sz="2000" dirty="0"/>
          </a:p>
        </p:txBody>
      </p:sp>
      <p:sp>
        <p:nvSpPr>
          <p:cNvPr id="48" name="正方形/長方形 47"/>
          <p:cNvSpPr/>
          <p:nvPr/>
        </p:nvSpPr>
        <p:spPr>
          <a:xfrm>
            <a:off x="5146169" y="641326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1990</a:t>
            </a:r>
            <a:endParaRPr lang="ja-JP" altLang="en-US" sz="2000" dirty="0"/>
          </a:p>
        </p:txBody>
      </p:sp>
      <p:sp>
        <p:nvSpPr>
          <p:cNvPr id="49" name="正方形/長方形 48"/>
          <p:cNvSpPr/>
          <p:nvPr/>
        </p:nvSpPr>
        <p:spPr>
          <a:xfrm>
            <a:off x="6356600" y="641326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2000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7796760" y="641326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2010</a:t>
            </a:r>
            <a:endParaRPr lang="ja-JP" altLang="en-US" sz="2000" dirty="0"/>
          </a:p>
        </p:txBody>
      </p:sp>
      <p:sp>
        <p:nvSpPr>
          <p:cNvPr id="51" name="右矢印 50"/>
          <p:cNvSpPr/>
          <p:nvPr/>
        </p:nvSpPr>
        <p:spPr>
          <a:xfrm>
            <a:off x="2339753" y="980728"/>
            <a:ext cx="6624736" cy="39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3" name="右矢印 52"/>
          <p:cNvSpPr/>
          <p:nvPr/>
        </p:nvSpPr>
        <p:spPr>
          <a:xfrm>
            <a:off x="2335837" y="1300425"/>
            <a:ext cx="6628652" cy="39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4" name="右矢印 53"/>
          <p:cNvSpPr/>
          <p:nvPr/>
        </p:nvSpPr>
        <p:spPr>
          <a:xfrm>
            <a:off x="2335836" y="1660465"/>
            <a:ext cx="6628652" cy="391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5" name="右矢印 54"/>
          <p:cNvSpPr/>
          <p:nvPr/>
        </p:nvSpPr>
        <p:spPr>
          <a:xfrm>
            <a:off x="6163111" y="2092513"/>
            <a:ext cx="2801377" cy="3917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6" name="右矢印 55"/>
          <p:cNvSpPr/>
          <p:nvPr/>
        </p:nvSpPr>
        <p:spPr>
          <a:xfrm>
            <a:off x="6804248" y="2524561"/>
            <a:ext cx="2153305" cy="3917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7" name="右矢印 56"/>
          <p:cNvSpPr/>
          <p:nvPr/>
        </p:nvSpPr>
        <p:spPr>
          <a:xfrm>
            <a:off x="7020272" y="2884601"/>
            <a:ext cx="1937281" cy="39170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8" name="右矢印 57"/>
          <p:cNvSpPr/>
          <p:nvPr/>
        </p:nvSpPr>
        <p:spPr>
          <a:xfrm>
            <a:off x="7563799" y="3284984"/>
            <a:ext cx="1393754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59" name="右矢印 58"/>
          <p:cNvSpPr/>
          <p:nvPr/>
        </p:nvSpPr>
        <p:spPr>
          <a:xfrm>
            <a:off x="7983899" y="3645024"/>
            <a:ext cx="978668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60" name="右矢印 59"/>
          <p:cNvSpPr/>
          <p:nvPr/>
        </p:nvSpPr>
        <p:spPr>
          <a:xfrm>
            <a:off x="7983899" y="4077072"/>
            <a:ext cx="978668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2" name="角丸四角形 31"/>
          <p:cNvSpPr/>
          <p:nvPr/>
        </p:nvSpPr>
        <p:spPr>
          <a:xfrm>
            <a:off x="1025435" y="2424537"/>
            <a:ext cx="7218973" cy="2016236"/>
          </a:xfrm>
          <a:prstGeom prst="roundRect">
            <a:avLst/>
          </a:prstGeom>
          <a:solidFill>
            <a:srgbClr val="FE76E1">
              <a:alpha val="76863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近年様々な治療薬が登場</a:t>
            </a:r>
            <a:endParaRPr kumimoji="1" lang="en-US" altLang="ja-JP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→</a:t>
            </a:r>
            <a:r>
              <a:rPr kumimoji="1" lang="en-US" altLang="ja-JP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IBD</a:t>
            </a:r>
            <a:r>
              <a:rPr kumimoji="1"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の治療環境が劇的に変化！！</a:t>
            </a:r>
          </a:p>
        </p:txBody>
      </p:sp>
      <p:sp>
        <p:nvSpPr>
          <p:cNvPr id="33" name="正方形/長方形 32"/>
          <p:cNvSpPr>
            <a:spLocks/>
          </p:cNvSpPr>
          <p:nvPr/>
        </p:nvSpPr>
        <p:spPr>
          <a:xfrm>
            <a:off x="19306" y="5184094"/>
            <a:ext cx="31983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抗</a:t>
            </a:r>
            <a:r>
              <a:rPr lang="en-US" altLang="ja-JP" sz="2000" dirty="0" smtClean="0"/>
              <a:t>IL-12/23</a:t>
            </a:r>
            <a:r>
              <a:rPr lang="ja-JP" altLang="en-US" sz="2000" dirty="0" smtClean="0"/>
              <a:t>抗体（ステラーラ）</a:t>
            </a:r>
            <a:endParaRPr lang="ja-JP" altLang="en-US" sz="2000" dirty="0"/>
          </a:p>
        </p:txBody>
      </p:sp>
      <p:sp>
        <p:nvSpPr>
          <p:cNvPr id="34" name="右矢印 33"/>
          <p:cNvSpPr/>
          <p:nvPr/>
        </p:nvSpPr>
        <p:spPr>
          <a:xfrm>
            <a:off x="8712394" y="5157192"/>
            <a:ext cx="205687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5" name="正方形/長方形 34"/>
          <p:cNvSpPr>
            <a:spLocks/>
          </p:cNvSpPr>
          <p:nvPr/>
        </p:nvSpPr>
        <p:spPr>
          <a:xfrm>
            <a:off x="19306" y="5517232"/>
            <a:ext cx="2796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JAK</a:t>
            </a:r>
            <a:r>
              <a:rPr lang="ja-JP" altLang="en-US" sz="2000" dirty="0" smtClean="0"/>
              <a:t>阻害薬（ゼルヤンツ）</a:t>
            </a:r>
            <a:endParaRPr lang="ja-JP" altLang="en-US" sz="2000" dirty="0"/>
          </a:p>
        </p:txBody>
      </p:sp>
      <p:sp>
        <p:nvSpPr>
          <p:cNvPr id="36" name="右矢印 35"/>
          <p:cNvSpPr/>
          <p:nvPr/>
        </p:nvSpPr>
        <p:spPr>
          <a:xfrm>
            <a:off x="8720000" y="5519053"/>
            <a:ext cx="205687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7" name="正方形/長方形 36"/>
          <p:cNvSpPr>
            <a:spLocks/>
          </p:cNvSpPr>
          <p:nvPr/>
        </p:nvSpPr>
        <p:spPr>
          <a:xfrm>
            <a:off x="35496" y="4469432"/>
            <a:ext cx="2431820" cy="363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MMX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5ASA(</a:t>
            </a:r>
            <a:r>
              <a:rPr lang="ja-JP" altLang="en-US" sz="2000" dirty="0" smtClean="0"/>
              <a:t>リアルダ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8" name="右矢印 37"/>
          <p:cNvSpPr/>
          <p:nvPr/>
        </p:nvSpPr>
        <p:spPr>
          <a:xfrm>
            <a:off x="8676456" y="4437112"/>
            <a:ext cx="205687" cy="35609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39" name="正方形/長方形 38"/>
          <p:cNvSpPr>
            <a:spLocks/>
          </p:cNvSpPr>
          <p:nvPr/>
        </p:nvSpPr>
        <p:spPr>
          <a:xfrm>
            <a:off x="35496" y="4811285"/>
            <a:ext cx="4049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ブデソニド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ゼンタコート、レクタブル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40" name="右矢印 39"/>
          <p:cNvSpPr/>
          <p:nvPr/>
        </p:nvSpPr>
        <p:spPr>
          <a:xfrm>
            <a:off x="8676456" y="4779347"/>
            <a:ext cx="205687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41" name="正方形/長方形 40"/>
          <p:cNvSpPr>
            <a:spLocks/>
          </p:cNvSpPr>
          <p:nvPr/>
        </p:nvSpPr>
        <p:spPr>
          <a:xfrm>
            <a:off x="35496" y="5837202"/>
            <a:ext cx="4509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α4β7</a:t>
            </a:r>
            <a:r>
              <a:rPr lang="ja-JP" altLang="en-US" sz="2000" dirty="0" smtClean="0"/>
              <a:t>インテグリン阻害薬（エンタイビオ）</a:t>
            </a:r>
            <a:endParaRPr lang="ja-JP" altLang="en-US" sz="2000" dirty="0"/>
          </a:p>
        </p:txBody>
      </p:sp>
      <p:sp>
        <p:nvSpPr>
          <p:cNvPr id="42" name="右矢印 41"/>
          <p:cNvSpPr/>
          <p:nvPr/>
        </p:nvSpPr>
        <p:spPr>
          <a:xfrm>
            <a:off x="8736190" y="5839023"/>
            <a:ext cx="205687" cy="391705"/>
          </a:xfrm>
          <a:prstGeom prst="rightArrow">
            <a:avLst/>
          </a:prstGeom>
          <a:solidFill>
            <a:srgbClr val="E923CD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416494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矢印 3"/>
          <p:cNvSpPr/>
          <p:nvPr/>
        </p:nvSpPr>
        <p:spPr>
          <a:xfrm>
            <a:off x="4276079" y="3247408"/>
            <a:ext cx="360702" cy="3114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ステロイド抵抗性重症潰瘍性大腸炎</a:t>
            </a:r>
          </a:p>
        </p:txBody>
      </p:sp>
      <p:pic>
        <p:nvPicPr>
          <p:cNvPr id="9" name="Picture 3" descr="C:\Users\木下\Documents\講義資料\IBD画像　木下\木下IBD７\重症UC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1" y="1556792"/>
            <a:ext cx="3929155" cy="356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/>
          <a:srcRect l="26401" r="1501" b="16934"/>
          <a:stretch/>
        </p:blipFill>
        <p:spPr>
          <a:xfrm>
            <a:off x="4788024" y="1595465"/>
            <a:ext cx="4076894" cy="352290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71621" y="5385635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広範な粘膜脱落、潰瘍形成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76962" y="5373216"/>
            <a:ext cx="4867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潰瘍は瘢痕化、炎症性ポリープ残存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36375" y="5847300"/>
            <a:ext cx="3580182" cy="822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ひと昔前なら、即大腸全摘・・・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788024" y="5824598"/>
            <a:ext cx="3939819" cy="9784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カルシューニリン阻害薬（タクロリムス）</a:t>
            </a:r>
          </a:p>
        </p:txBody>
      </p:sp>
    </p:spTree>
    <p:extLst>
      <p:ext uri="{BB962C8B-B14F-4D97-AF65-F5344CB8AC3E}">
        <p14:creationId xmlns:p14="http://schemas.microsoft.com/office/powerpoint/2010/main" val="39196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重症クローン病</a:t>
            </a:r>
          </a:p>
        </p:txBody>
      </p:sp>
      <p:pic>
        <p:nvPicPr>
          <p:cNvPr id="2050" name="Picture 2" descr="C:\Users\木下\Documents\講義資料\IBD画像　木下\IBD8\ひどいCD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2448" cy="36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木下\Documents\講義資料\IBD画像　木下\IBD8\CD改善②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48" y="1484784"/>
            <a:ext cx="3933127" cy="356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右矢印 6"/>
          <p:cNvSpPr/>
          <p:nvPr/>
        </p:nvSpPr>
        <p:spPr>
          <a:xfrm>
            <a:off x="4427984" y="3147224"/>
            <a:ext cx="573784" cy="3406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1619672" y="52369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縦走潰瘍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14876" y="5253646"/>
            <a:ext cx="4517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瘢痕化した潰瘍に絨毛まで再生</a:t>
            </a:r>
            <a:r>
              <a:rPr lang="en-US" altLang="ja-JP" sz="2400" dirty="0"/>
              <a:t>!!</a:t>
            </a:r>
            <a:endParaRPr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5001768" y="5840780"/>
            <a:ext cx="3776413" cy="7066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粘膜治癒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132851" y="5840780"/>
            <a:ext cx="4327046" cy="706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抗</a:t>
            </a:r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TNF-α</a:t>
            </a:r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抗体（レミケード）</a:t>
            </a:r>
            <a:endParaRPr kumimoji="1" lang="ja-JP" alt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06916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800" b="1" dirty="0">
                <a:latin typeface="+mj-ea"/>
                <a:ea typeface="+mj-ea"/>
              </a:rPr>
              <a:t>炎症性腸疾患患者数は爆発的に増加！</a:t>
            </a:r>
            <a:endParaRPr kumimoji="1" lang="en-US" altLang="ja-JP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ja-JP" altLang="en-US" sz="2800" b="1" dirty="0">
                <a:latin typeface="+mj-ea"/>
                <a:ea typeface="+mj-ea"/>
              </a:rPr>
              <a:t>近年は治療法の選択肢も広がり、内科治療でよくなる患者さんも増えてきている！</a:t>
            </a:r>
            <a:endParaRPr lang="en-US" altLang="ja-JP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800" b="1" dirty="0">
                <a:latin typeface="+mj-ea"/>
                <a:ea typeface="+mj-ea"/>
              </a:rPr>
              <a:t>しかし、日本で</a:t>
            </a:r>
            <a:r>
              <a:rPr kumimoji="1" lang="ja-JP" altLang="en-US" sz="2800" b="1" dirty="0" smtClean="0">
                <a:latin typeface="+mj-ea"/>
                <a:ea typeface="+mj-ea"/>
              </a:rPr>
              <a:t>は炎症性</a:t>
            </a:r>
            <a:r>
              <a:rPr kumimoji="1" lang="ja-JP" altLang="en-US" sz="2800" b="1" dirty="0">
                <a:latin typeface="+mj-ea"/>
                <a:ea typeface="+mj-ea"/>
              </a:rPr>
              <a:t>腸疾患の専門医が非常に少ない</a:t>
            </a:r>
            <a:r>
              <a:rPr kumimoji="1" lang="ja-JP" altLang="en-US" sz="2800" b="1" dirty="0" smtClean="0">
                <a:latin typeface="+mj-ea"/>
                <a:ea typeface="+mj-ea"/>
              </a:rPr>
              <a:t>！</a:t>
            </a:r>
            <a:endParaRPr lang="en-US" altLang="ja-JP" sz="2800" b="1" dirty="0"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00A29A"/>
          </a:solidFill>
          <a:ln>
            <a:solidFill>
              <a:srgbClr val="00A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IBD</a:t>
            </a:r>
            <a:r>
              <a:rPr lang="ja-JP" altLang="en-US" sz="4000" dirty="0">
                <a:solidFill>
                  <a:prstClr val="white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診療の現状</a:t>
            </a:r>
          </a:p>
        </p:txBody>
      </p:sp>
    </p:spTree>
    <p:extLst>
      <p:ext uri="{BB962C8B-B14F-4D97-AF65-F5344CB8AC3E}">
        <p14:creationId xmlns:p14="http://schemas.microsoft.com/office/powerpoint/2010/main" val="26334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北海道大学病院消化器内科</a:t>
            </a:r>
            <a:r>
              <a:rPr kumimoji="1" lang="en-US" altLang="ja-JP" sz="3600" dirty="0" smtClean="0"/>
              <a:t>IBD</a:t>
            </a:r>
            <a:r>
              <a:rPr kumimoji="1" lang="ja-JP" altLang="en-US" sz="3600" dirty="0" smtClean="0"/>
              <a:t>グループ</a:t>
            </a:r>
            <a:endParaRPr kumimoji="1" lang="ja-JP" altLang="en-US" sz="36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4" t="29843" r="20747"/>
          <a:stretch/>
        </p:blipFill>
        <p:spPr>
          <a:xfrm>
            <a:off x="6787149" y="3257340"/>
            <a:ext cx="1152128" cy="3123452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5" t="13553" r="17676"/>
          <a:stretch/>
        </p:blipFill>
        <p:spPr>
          <a:xfrm>
            <a:off x="7939277" y="3257340"/>
            <a:ext cx="881195" cy="3151096"/>
          </a:xfrm>
        </p:spPr>
      </p:pic>
      <p:sp>
        <p:nvSpPr>
          <p:cNvPr id="6" name="角丸四角形 5"/>
          <p:cNvSpPr/>
          <p:nvPr/>
        </p:nvSpPr>
        <p:spPr>
          <a:xfrm>
            <a:off x="1733293" y="1213032"/>
            <a:ext cx="5677413" cy="1872208"/>
          </a:xfrm>
          <a:prstGeom prst="roundRect">
            <a:avLst/>
          </a:prstGeom>
          <a:solidFill>
            <a:srgbClr val="00B05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若く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して難しい</a:t>
            </a: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病気を抱えた患者さんが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少しでも普通の生活がおくれるよう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一緒に病気のことを</a:t>
            </a:r>
            <a:r>
              <a:rPr lang="ja-JP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学んでみませんか</a:t>
            </a:r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？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5" t="6863" r="12765" b="53567"/>
          <a:stretch/>
        </p:blipFill>
        <p:spPr>
          <a:xfrm>
            <a:off x="293583" y="3257340"/>
            <a:ext cx="5690921" cy="215286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9" t="41600" r="54059" b="544"/>
          <a:stretch/>
        </p:blipFill>
        <p:spPr>
          <a:xfrm>
            <a:off x="5938141" y="3257340"/>
            <a:ext cx="878217" cy="26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1j">
  <a:themeElements>
    <a:clrScheme name="ユーザー定義 1">
      <a:dk1>
        <a:srgbClr val="000000"/>
      </a:dk1>
      <a:lt1>
        <a:srgbClr val="FFFFFF"/>
      </a:lt1>
      <a:dk2>
        <a:srgbClr val="00A29A"/>
      </a:dk2>
      <a:lt2>
        <a:srgbClr val="F8C5AC"/>
      </a:lt2>
      <a:accent1>
        <a:srgbClr val="BBE0E3"/>
      </a:accent1>
      <a:accent2>
        <a:srgbClr val="F8C5AC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1j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ppt1j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j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j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j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j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1j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1j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370</Words>
  <Application>Microsoft Office PowerPoint</Application>
  <PresentationFormat>画面に合わせる (4:3)</PresentationFormat>
  <Paragraphs>78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9</vt:i4>
      </vt:variant>
    </vt:vector>
  </HeadingPairs>
  <TitlesOfParts>
    <vt:vector size="24" baseType="lpstr">
      <vt:lpstr>Cochin</vt:lpstr>
      <vt:lpstr>HGPｺﾞｼｯｸE</vt:lpstr>
      <vt:lpstr>ＭＳ Ｐゴシック</vt:lpstr>
      <vt:lpstr>ＭＳ Ｐ明朝</vt:lpstr>
      <vt:lpstr>ＭＳ ゴシック</vt:lpstr>
      <vt:lpstr>Osaka</vt:lpstr>
      <vt:lpstr>Palatino</vt:lpstr>
      <vt:lpstr>Arial</vt:lpstr>
      <vt:lpstr>Arial Narrow</vt:lpstr>
      <vt:lpstr>Calibri</vt:lpstr>
      <vt:lpstr>Wingdings</vt:lpstr>
      <vt:lpstr>Office ​​テーマ</vt:lpstr>
      <vt:lpstr>ppt1j</vt:lpstr>
      <vt:lpstr>5_Office ​​テーマ</vt:lpstr>
      <vt:lpstr>1_Diseño predeterminado</vt:lpstr>
      <vt:lpstr>IBDグループ紹介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北海道大学病院消化器内科IBDグループ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木下</dc:creator>
  <cp:lastModifiedBy>Takehiko</cp:lastModifiedBy>
  <cp:revision>96</cp:revision>
  <dcterms:created xsi:type="dcterms:W3CDTF">2015-09-06T03:09:14Z</dcterms:created>
  <dcterms:modified xsi:type="dcterms:W3CDTF">2021-06-14T08:49:04Z</dcterms:modified>
</cp:coreProperties>
</file>